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10058400" cy="7772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>
        <p:scale>
          <a:sx n="70" d="100"/>
          <a:sy n="70" d="100"/>
        </p:scale>
        <p:origin x="1637" y="26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6122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0899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43202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9587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/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75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8677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48745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2393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94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7420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8604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5972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115CB8-7FFF-44EB-9315-23371A5516B4}" type="datetimeFigureOut">
              <a:rPr lang="en-US" smtClean="0"/>
              <a:t>1/15/2020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1A6EB6-149B-42DF-A04D-B5105D551E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83461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5768340" y="351282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281940" y="511302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281940" y="351282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5912803" y="3512820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tangle 6"/>
          <p:cNvSpPr>
            <a:spLocks noChangeArrowheads="1"/>
          </p:cNvSpPr>
          <p:nvPr/>
        </p:nvSpPr>
        <p:spPr bwMode="auto">
          <a:xfrm>
            <a:off x="5768340" y="5098733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Text Box 7"/>
          <p:cNvSpPr txBox="1">
            <a:spLocks noChangeArrowheads="1"/>
          </p:cNvSpPr>
          <p:nvPr/>
        </p:nvSpPr>
        <p:spPr bwMode="auto">
          <a:xfrm>
            <a:off x="5912803" y="5113020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Rectangle 8"/>
          <p:cNvSpPr>
            <a:spLocks noChangeArrowheads="1"/>
          </p:cNvSpPr>
          <p:nvPr/>
        </p:nvSpPr>
        <p:spPr bwMode="auto">
          <a:xfrm>
            <a:off x="3025140" y="351282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Text Box 9"/>
          <p:cNvSpPr txBox="1">
            <a:spLocks noChangeArrowheads="1"/>
          </p:cNvSpPr>
          <p:nvPr/>
        </p:nvSpPr>
        <p:spPr bwMode="auto">
          <a:xfrm>
            <a:off x="3169603" y="3512820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Rectangle 10"/>
          <p:cNvSpPr>
            <a:spLocks noChangeArrowheads="1"/>
          </p:cNvSpPr>
          <p:nvPr/>
        </p:nvSpPr>
        <p:spPr bwMode="auto">
          <a:xfrm>
            <a:off x="3025140" y="5098733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Text Box 11"/>
          <p:cNvSpPr txBox="1">
            <a:spLocks noChangeArrowheads="1"/>
          </p:cNvSpPr>
          <p:nvPr/>
        </p:nvSpPr>
        <p:spPr bwMode="auto">
          <a:xfrm>
            <a:off x="3169603" y="5113020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" name="Text Box 12"/>
          <p:cNvSpPr txBox="1">
            <a:spLocks noChangeArrowheads="1"/>
          </p:cNvSpPr>
          <p:nvPr/>
        </p:nvSpPr>
        <p:spPr bwMode="auto">
          <a:xfrm>
            <a:off x="426403" y="3512820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" name="Text Box 13"/>
          <p:cNvSpPr txBox="1">
            <a:spLocks noChangeArrowheads="1"/>
          </p:cNvSpPr>
          <p:nvPr/>
        </p:nvSpPr>
        <p:spPr bwMode="auto">
          <a:xfrm>
            <a:off x="426403" y="5113020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" name="Rectangle 14"/>
          <p:cNvSpPr>
            <a:spLocks noChangeArrowheads="1"/>
          </p:cNvSpPr>
          <p:nvPr/>
        </p:nvSpPr>
        <p:spPr bwMode="auto">
          <a:xfrm>
            <a:off x="3025140" y="31242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Text Box 15"/>
          <p:cNvSpPr txBox="1">
            <a:spLocks noChangeArrowheads="1"/>
          </p:cNvSpPr>
          <p:nvPr/>
        </p:nvSpPr>
        <p:spPr bwMode="auto">
          <a:xfrm>
            <a:off x="3169603" y="328295"/>
            <a:ext cx="2185987" cy="320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" name="Rectangle 16"/>
          <p:cNvSpPr>
            <a:spLocks noChangeArrowheads="1"/>
          </p:cNvSpPr>
          <p:nvPr/>
        </p:nvSpPr>
        <p:spPr bwMode="auto">
          <a:xfrm>
            <a:off x="3025140" y="191262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Text Box 17"/>
          <p:cNvSpPr txBox="1">
            <a:spLocks noChangeArrowheads="1"/>
          </p:cNvSpPr>
          <p:nvPr/>
        </p:nvSpPr>
        <p:spPr bwMode="auto">
          <a:xfrm>
            <a:off x="3169603" y="1912620"/>
            <a:ext cx="2185987" cy="35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" name="Text Box 18"/>
          <p:cNvSpPr txBox="1">
            <a:spLocks noChangeArrowheads="1"/>
          </p:cNvSpPr>
          <p:nvPr/>
        </p:nvSpPr>
        <p:spPr bwMode="auto">
          <a:xfrm>
            <a:off x="426403" y="312420"/>
            <a:ext cx="2185987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" name="Rectangle 19"/>
          <p:cNvSpPr>
            <a:spLocks noChangeArrowheads="1"/>
          </p:cNvSpPr>
          <p:nvPr/>
        </p:nvSpPr>
        <p:spPr bwMode="auto">
          <a:xfrm>
            <a:off x="281940" y="191262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Text Box 20"/>
          <p:cNvSpPr txBox="1">
            <a:spLocks noChangeArrowheads="1"/>
          </p:cNvSpPr>
          <p:nvPr/>
        </p:nvSpPr>
        <p:spPr bwMode="auto">
          <a:xfrm>
            <a:off x="426403" y="1912620"/>
            <a:ext cx="2185987" cy="35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Rectangle 21"/>
          <p:cNvSpPr>
            <a:spLocks noChangeArrowheads="1"/>
          </p:cNvSpPr>
          <p:nvPr/>
        </p:nvSpPr>
        <p:spPr bwMode="auto">
          <a:xfrm>
            <a:off x="5768340" y="31242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Text Box 22"/>
          <p:cNvSpPr txBox="1">
            <a:spLocks noChangeArrowheads="1"/>
          </p:cNvSpPr>
          <p:nvPr/>
        </p:nvSpPr>
        <p:spPr bwMode="auto">
          <a:xfrm>
            <a:off x="5912803" y="312420"/>
            <a:ext cx="2185987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" name="Rectangle 23"/>
          <p:cNvSpPr>
            <a:spLocks noChangeArrowheads="1"/>
          </p:cNvSpPr>
          <p:nvPr/>
        </p:nvSpPr>
        <p:spPr bwMode="auto">
          <a:xfrm>
            <a:off x="5768340" y="191262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Text Box 24"/>
          <p:cNvSpPr txBox="1">
            <a:spLocks noChangeArrowheads="1"/>
          </p:cNvSpPr>
          <p:nvPr/>
        </p:nvSpPr>
        <p:spPr bwMode="auto">
          <a:xfrm>
            <a:off x="5912803" y="1912620"/>
            <a:ext cx="2185987" cy="35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" name="Text Box 25"/>
          <p:cNvSpPr txBox="1">
            <a:spLocks noChangeArrowheads="1"/>
          </p:cNvSpPr>
          <p:nvPr/>
        </p:nvSpPr>
        <p:spPr bwMode="auto">
          <a:xfrm>
            <a:off x="5912803" y="791845"/>
            <a:ext cx="1677987" cy="874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GO TO JAIL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Go Directly to Jail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NOT PASS GO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NOT COLLECT $200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Text Box 26"/>
          <p:cNvSpPr txBox="1">
            <a:spLocks noChangeArrowheads="1"/>
          </p:cNvSpPr>
          <p:nvPr/>
        </p:nvSpPr>
        <p:spPr bwMode="auto">
          <a:xfrm>
            <a:off x="426403" y="791845"/>
            <a:ext cx="1500187" cy="647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ADVANCE TO GO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(COLLECT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</a:t>
            </a: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200)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Text Box 27"/>
          <p:cNvSpPr txBox="1">
            <a:spLocks noChangeArrowheads="1"/>
          </p:cNvSpPr>
          <p:nvPr/>
        </p:nvSpPr>
        <p:spPr bwMode="auto">
          <a:xfrm>
            <a:off x="3188653" y="791845"/>
            <a:ext cx="1314450" cy="647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GET OUT OF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JAIL FREE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Text Box 28"/>
          <p:cNvSpPr txBox="1">
            <a:spLocks noChangeArrowheads="1"/>
          </p:cNvSpPr>
          <p:nvPr/>
        </p:nvSpPr>
        <p:spPr bwMode="auto">
          <a:xfrm>
            <a:off x="3166428" y="1647508"/>
            <a:ext cx="2673350" cy="1635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9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THIS CARD MAY BE KEPT UNTIL NEEDED OR SOLD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Text Box 29"/>
          <p:cNvSpPr txBox="1">
            <a:spLocks noChangeArrowheads="1"/>
          </p:cNvSpPr>
          <p:nvPr/>
        </p:nvSpPr>
        <p:spPr bwMode="auto">
          <a:xfrm>
            <a:off x="426403" y="2404745"/>
            <a:ext cx="1644650" cy="850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BANK ERROR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IN YOUR FAVOR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$200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Text Box 30"/>
          <p:cNvSpPr txBox="1">
            <a:spLocks noChangeArrowheads="1"/>
          </p:cNvSpPr>
          <p:nvPr/>
        </p:nvSpPr>
        <p:spPr bwMode="auto">
          <a:xfrm>
            <a:off x="3188653" y="2404745"/>
            <a:ext cx="1169987" cy="717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PAY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HOSPITAL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$100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Text Box 31"/>
          <p:cNvSpPr txBox="1">
            <a:spLocks noChangeArrowheads="1"/>
          </p:cNvSpPr>
          <p:nvPr/>
        </p:nvSpPr>
        <p:spPr bwMode="auto">
          <a:xfrm>
            <a:off x="5912803" y="2404745"/>
            <a:ext cx="1446212" cy="628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TAX REFUND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$20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Text Box 32"/>
          <p:cNvSpPr txBox="1">
            <a:spLocks noChangeArrowheads="1"/>
          </p:cNvSpPr>
          <p:nvPr/>
        </p:nvSpPr>
        <p:spPr bwMode="auto">
          <a:xfrm>
            <a:off x="426403" y="4012883"/>
            <a:ext cx="1500187" cy="858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PAY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SCHOOL FEES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OF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$150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Text Box 33"/>
          <p:cNvSpPr txBox="1">
            <a:spLocks noChangeArrowheads="1"/>
          </p:cNvSpPr>
          <p:nvPr/>
        </p:nvSpPr>
        <p:spPr bwMode="auto">
          <a:xfrm>
            <a:off x="3169603" y="4006533"/>
            <a:ext cx="1652587" cy="749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SOMETHING GOOD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$100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Text Box 34"/>
          <p:cNvSpPr txBox="1">
            <a:spLocks noChangeArrowheads="1"/>
          </p:cNvSpPr>
          <p:nvPr/>
        </p:nvSpPr>
        <p:spPr bwMode="auto">
          <a:xfrm>
            <a:off x="5912803" y="4006533"/>
            <a:ext cx="1652587" cy="749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SOMETHING GOOD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$45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Text Box 35"/>
          <p:cNvSpPr txBox="1">
            <a:spLocks noChangeArrowheads="1"/>
          </p:cNvSpPr>
          <p:nvPr/>
        </p:nvSpPr>
        <p:spPr bwMode="auto">
          <a:xfrm>
            <a:off x="426403" y="5562283"/>
            <a:ext cx="1525587" cy="884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SOMETHING GOOD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$10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Oval 36"/>
          <p:cNvSpPr>
            <a:spLocks noChangeArrowheads="1"/>
          </p:cNvSpPr>
          <p:nvPr/>
        </p:nvSpPr>
        <p:spPr bwMode="auto">
          <a:xfrm>
            <a:off x="2687003" y="6314758"/>
            <a:ext cx="338137" cy="287337"/>
          </a:xfrm>
          <a:prstGeom prst="ellipse">
            <a:avLst/>
          </a:prstGeom>
          <a:solidFill>
            <a:srgbClr val="FFFFFF"/>
          </a:solidFill>
          <a:ln w="25400" algn="ctr">
            <a:solidFill>
              <a:srgbClr val="FF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Text Box 37"/>
          <p:cNvSpPr txBox="1">
            <a:spLocks noChangeArrowheads="1"/>
          </p:cNvSpPr>
          <p:nvPr/>
        </p:nvSpPr>
        <p:spPr bwMode="auto">
          <a:xfrm>
            <a:off x="3188653" y="5562283"/>
            <a:ext cx="1633537" cy="995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SOMETHING GOOD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$25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Text Box 38"/>
          <p:cNvSpPr txBox="1">
            <a:spLocks noChangeArrowheads="1"/>
          </p:cNvSpPr>
          <p:nvPr/>
        </p:nvSpPr>
        <p:spPr bwMode="auto">
          <a:xfrm>
            <a:off x="5912803" y="5562283"/>
            <a:ext cx="2081212" cy="987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WIN SOMETHING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$50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FROM EVERY PLAYER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401248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5791200" y="40386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3048000" y="40386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3192463" y="403860"/>
            <a:ext cx="2185987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" name="Rectangle 5"/>
          <p:cNvSpPr>
            <a:spLocks noChangeArrowheads="1"/>
          </p:cNvSpPr>
          <p:nvPr/>
        </p:nvSpPr>
        <p:spPr bwMode="auto">
          <a:xfrm>
            <a:off x="304800" y="40386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Text Box 6"/>
          <p:cNvSpPr txBox="1">
            <a:spLocks noChangeArrowheads="1"/>
          </p:cNvSpPr>
          <p:nvPr/>
        </p:nvSpPr>
        <p:spPr bwMode="auto">
          <a:xfrm>
            <a:off x="449263" y="403860"/>
            <a:ext cx="2185987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" name="Rectangle 7"/>
          <p:cNvSpPr>
            <a:spLocks noChangeArrowheads="1"/>
          </p:cNvSpPr>
          <p:nvPr/>
        </p:nvSpPr>
        <p:spPr bwMode="auto">
          <a:xfrm>
            <a:off x="304800" y="2004060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Text Box 8"/>
          <p:cNvSpPr txBox="1">
            <a:spLocks noChangeArrowheads="1"/>
          </p:cNvSpPr>
          <p:nvPr/>
        </p:nvSpPr>
        <p:spPr bwMode="auto">
          <a:xfrm>
            <a:off x="449263" y="1981835"/>
            <a:ext cx="2185987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" name="Text Box 9"/>
          <p:cNvSpPr txBox="1">
            <a:spLocks noChangeArrowheads="1"/>
          </p:cNvSpPr>
          <p:nvPr/>
        </p:nvSpPr>
        <p:spPr bwMode="auto">
          <a:xfrm>
            <a:off x="5935663" y="403860"/>
            <a:ext cx="2185987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Community Chest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Text Box 10"/>
          <p:cNvSpPr txBox="1">
            <a:spLocks noChangeArrowheads="1"/>
          </p:cNvSpPr>
          <p:nvPr/>
        </p:nvSpPr>
        <p:spPr bwMode="auto">
          <a:xfrm>
            <a:off x="449263" y="883285"/>
            <a:ext cx="1500187" cy="647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SOMETHING GOOD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</a:t>
            </a: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" name="Text Box 11"/>
          <p:cNvSpPr txBox="1">
            <a:spLocks noChangeArrowheads="1"/>
          </p:cNvSpPr>
          <p:nvPr/>
        </p:nvSpPr>
        <p:spPr bwMode="auto">
          <a:xfrm>
            <a:off x="3192463" y="768985"/>
            <a:ext cx="2044700" cy="1146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SOMETHING WENT WRONG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PAY $40 PER HOUSE</a:t>
            </a:r>
            <a:endParaRPr kumimoji="0" lang="en-US" altLang="en-US" sz="1400" b="1" i="0" u="none" strike="noStrike" cap="none" normalizeH="0" baseline="0" smtClean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PAY $115 PER HOTEL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" name="Text Box 12"/>
          <p:cNvSpPr txBox="1">
            <a:spLocks noChangeArrowheads="1"/>
          </p:cNvSpPr>
          <p:nvPr/>
        </p:nvSpPr>
        <p:spPr bwMode="auto">
          <a:xfrm>
            <a:off x="449263" y="2389823"/>
            <a:ext cx="1644650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SOMETHING BAD HAPPENS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PAY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</a:t>
            </a: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50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" name="Text Box 13"/>
          <p:cNvSpPr txBox="1">
            <a:spLocks noChangeArrowheads="1"/>
          </p:cNvSpPr>
          <p:nvPr/>
        </p:nvSpPr>
        <p:spPr bwMode="auto">
          <a:xfrm>
            <a:off x="5935663" y="768985"/>
            <a:ext cx="18224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SOMETHING GOOD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$100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052066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5692140" y="3435033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Text Box 3"/>
          <p:cNvSpPr txBox="1">
            <a:spLocks noChangeArrowheads="1"/>
          </p:cNvSpPr>
          <p:nvPr/>
        </p:nvSpPr>
        <p:spPr bwMode="auto">
          <a:xfrm>
            <a:off x="5836603" y="3435033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5692140" y="5020945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Text Box 5"/>
          <p:cNvSpPr txBox="1">
            <a:spLocks noChangeArrowheads="1"/>
          </p:cNvSpPr>
          <p:nvPr/>
        </p:nvSpPr>
        <p:spPr bwMode="auto">
          <a:xfrm>
            <a:off x="5836603" y="5020945"/>
            <a:ext cx="2185987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2948940" y="3435033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Text Box 7"/>
          <p:cNvSpPr txBox="1">
            <a:spLocks noChangeArrowheads="1"/>
          </p:cNvSpPr>
          <p:nvPr/>
        </p:nvSpPr>
        <p:spPr bwMode="auto">
          <a:xfrm>
            <a:off x="3093403" y="3435033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tangle 8"/>
          <p:cNvSpPr>
            <a:spLocks noChangeArrowheads="1"/>
          </p:cNvSpPr>
          <p:nvPr/>
        </p:nvSpPr>
        <p:spPr bwMode="auto">
          <a:xfrm>
            <a:off x="2948940" y="5020945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Text Box 9"/>
          <p:cNvSpPr txBox="1">
            <a:spLocks noChangeArrowheads="1"/>
          </p:cNvSpPr>
          <p:nvPr/>
        </p:nvSpPr>
        <p:spPr bwMode="auto">
          <a:xfrm>
            <a:off x="3093403" y="5035233"/>
            <a:ext cx="2185987" cy="350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Rectangle 10"/>
          <p:cNvSpPr>
            <a:spLocks noChangeArrowheads="1"/>
          </p:cNvSpPr>
          <p:nvPr/>
        </p:nvSpPr>
        <p:spPr bwMode="auto">
          <a:xfrm>
            <a:off x="205740" y="3435033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Text Box 11"/>
          <p:cNvSpPr txBox="1">
            <a:spLocks noChangeArrowheads="1"/>
          </p:cNvSpPr>
          <p:nvPr/>
        </p:nvSpPr>
        <p:spPr bwMode="auto">
          <a:xfrm>
            <a:off x="350203" y="3435033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Rectangle 12"/>
          <p:cNvSpPr>
            <a:spLocks noChangeArrowheads="1"/>
          </p:cNvSpPr>
          <p:nvPr/>
        </p:nvSpPr>
        <p:spPr bwMode="auto">
          <a:xfrm>
            <a:off x="205740" y="5035233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Text Box 13"/>
          <p:cNvSpPr txBox="1">
            <a:spLocks noChangeArrowheads="1"/>
          </p:cNvSpPr>
          <p:nvPr/>
        </p:nvSpPr>
        <p:spPr bwMode="auto">
          <a:xfrm>
            <a:off x="350203" y="5035233"/>
            <a:ext cx="2185987" cy="350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" name="Rectangle 14"/>
          <p:cNvSpPr>
            <a:spLocks noChangeArrowheads="1"/>
          </p:cNvSpPr>
          <p:nvPr/>
        </p:nvSpPr>
        <p:spPr bwMode="auto">
          <a:xfrm>
            <a:off x="2948940" y="234632"/>
            <a:ext cx="2743200" cy="16002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Text Box 15"/>
          <p:cNvSpPr txBox="1">
            <a:spLocks noChangeArrowheads="1"/>
          </p:cNvSpPr>
          <p:nvPr/>
        </p:nvSpPr>
        <p:spPr bwMode="auto">
          <a:xfrm>
            <a:off x="3093403" y="234632"/>
            <a:ext cx="2185987" cy="37147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" name="Rectangle 16"/>
          <p:cNvSpPr>
            <a:spLocks noChangeArrowheads="1"/>
          </p:cNvSpPr>
          <p:nvPr/>
        </p:nvSpPr>
        <p:spPr bwMode="auto">
          <a:xfrm>
            <a:off x="2948940" y="1834833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Text Box 17"/>
          <p:cNvSpPr txBox="1">
            <a:spLocks noChangeArrowheads="1"/>
          </p:cNvSpPr>
          <p:nvPr/>
        </p:nvSpPr>
        <p:spPr bwMode="auto">
          <a:xfrm>
            <a:off x="3093403" y="1834833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" name="Rectangle 18"/>
          <p:cNvSpPr>
            <a:spLocks noChangeArrowheads="1"/>
          </p:cNvSpPr>
          <p:nvPr/>
        </p:nvSpPr>
        <p:spPr bwMode="auto">
          <a:xfrm>
            <a:off x="205740" y="234632"/>
            <a:ext cx="2743200" cy="16002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Text Box 19"/>
          <p:cNvSpPr txBox="1">
            <a:spLocks noChangeArrowheads="1"/>
          </p:cNvSpPr>
          <p:nvPr/>
        </p:nvSpPr>
        <p:spPr bwMode="auto">
          <a:xfrm>
            <a:off x="350203" y="234632"/>
            <a:ext cx="2185987" cy="37147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" name="Rectangle 20"/>
          <p:cNvSpPr>
            <a:spLocks noChangeArrowheads="1"/>
          </p:cNvSpPr>
          <p:nvPr/>
        </p:nvSpPr>
        <p:spPr bwMode="auto">
          <a:xfrm>
            <a:off x="205740" y="1834833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Text Box 21"/>
          <p:cNvSpPr txBox="1">
            <a:spLocks noChangeArrowheads="1"/>
          </p:cNvSpPr>
          <p:nvPr/>
        </p:nvSpPr>
        <p:spPr bwMode="auto">
          <a:xfrm>
            <a:off x="350203" y="1834833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" name="Rectangle 22"/>
          <p:cNvSpPr>
            <a:spLocks noChangeArrowheads="1"/>
          </p:cNvSpPr>
          <p:nvPr/>
        </p:nvSpPr>
        <p:spPr bwMode="auto">
          <a:xfrm>
            <a:off x="5692140" y="234632"/>
            <a:ext cx="2743200" cy="16002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Text Box 23"/>
          <p:cNvSpPr txBox="1">
            <a:spLocks noChangeArrowheads="1"/>
          </p:cNvSpPr>
          <p:nvPr/>
        </p:nvSpPr>
        <p:spPr bwMode="auto">
          <a:xfrm>
            <a:off x="5836603" y="234632"/>
            <a:ext cx="2185987" cy="37147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" name="Text Box 24"/>
          <p:cNvSpPr txBox="1">
            <a:spLocks noChangeArrowheads="1"/>
          </p:cNvSpPr>
          <p:nvPr/>
        </p:nvSpPr>
        <p:spPr bwMode="auto">
          <a:xfrm>
            <a:off x="5836603" y="606108"/>
            <a:ext cx="1677987" cy="974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GO TO JAIL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Go Directly to Jail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NOT PASS GO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DO NOT COLLECT $200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" name="Text Box 25"/>
          <p:cNvSpPr txBox="1">
            <a:spLocks noChangeArrowheads="1"/>
          </p:cNvSpPr>
          <p:nvPr/>
        </p:nvSpPr>
        <p:spPr bwMode="auto">
          <a:xfrm>
            <a:off x="350203" y="695008"/>
            <a:ext cx="1500187" cy="647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ADVANCE TO GO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(COLLECT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</a:t>
            </a: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200)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" name="Text Box 26"/>
          <p:cNvSpPr txBox="1">
            <a:spLocks noChangeArrowheads="1"/>
          </p:cNvSpPr>
          <p:nvPr/>
        </p:nvSpPr>
        <p:spPr bwMode="auto">
          <a:xfrm>
            <a:off x="3093403" y="606108"/>
            <a:ext cx="1314450" cy="647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GET OUT OF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JAIL FREE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" name="Text Box 27"/>
          <p:cNvSpPr txBox="1">
            <a:spLocks noChangeArrowheads="1"/>
          </p:cNvSpPr>
          <p:nvPr/>
        </p:nvSpPr>
        <p:spPr bwMode="auto">
          <a:xfrm>
            <a:off x="3093403" y="1493520"/>
            <a:ext cx="2673350" cy="163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9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THIS CARD MAY BE KEPT UNTIL NEEDED OR SOLD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Text Box 28"/>
          <p:cNvSpPr txBox="1">
            <a:spLocks noChangeArrowheads="1"/>
          </p:cNvSpPr>
          <p:nvPr/>
        </p:nvSpPr>
        <p:spPr bwMode="auto">
          <a:xfrm>
            <a:off x="350203" y="2298383"/>
            <a:ext cx="1644650" cy="850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ADVANCE TO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THIRD RED SPACE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Text Box 29"/>
          <p:cNvSpPr txBox="1">
            <a:spLocks noChangeArrowheads="1"/>
          </p:cNvSpPr>
          <p:nvPr/>
        </p:nvSpPr>
        <p:spPr bwMode="auto">
          <a:xfrm>
            <a:off x="3093403" y="2298383"/>
            <a:ext cx="1371600" cy="655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ADVANCE TO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FIRST MAGENTA SPACE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Text Box 30"/>
          <p:cNvSpPr txBox="1">
            <a:spLocks noChangeArrowheads="1"/>
          </p:cNvSpPr>
          <p:nvPr/>
        </p:nvSpPr>
        <p:spPr bwMode="auto">
          <a:xfrm>
            <a:off x="3083878" y="3817620"/>
            <a:ext cx="1501775" cy="935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TAKE A WALK TO THE FIRST RAILROAD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IF YOU PASS GO COLLECT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$200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Text Box 31"/>
          <p:cNvSpPr txBox="1">
            <a:spLocks noChangeArrowheads="1"/>
          </p:cNvSpPr>
          <p:nvPr/>
        </p:nvSpPr>
        <p:spPr bwMode="auto">
          <a:xfrm>
            <a:off x="3083878" y="3084195"/>
            <a:ext cx="2005012" cy="266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9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IF YOU PASS GO, COLLECT $200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Text Box 32"/>
          <p:cNvSpPr txBox="1">
            <a:spLocks noChangeArrowheads="1"/>
          </p:cNvSpPr>
          <p:nvPr/>
        </p:nvSpPr>
        <p:spPr bwMode="auto">
          <a:xfrm>
            <a:off x="350203" y="3084195"/>
            <a:ext cx="2003425" cy="266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9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IF YOU PASS GO, COLLECT $200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Text Box 33"/>
          <p:cNvSpPr txBox="1">
            <a:spLocks noChangeArrowheads="1"/>
          </p:cNvSpPr>
          <p:nvPr/>
        </p:nvSpPr>
        <p:spPr bwMode="auto">
          <a:xfrm>
            <a:off x="5836603" y="3817620"/>
            <a:ext cx="1506537" cy="749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BANK PAYS YOU DIVIDEND OF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$50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Text Box 34"/>
          <p:cNvSpPr txBox="1">
            <a:spLocks noChangeArrowheads="1"/>
          </p:cNvSpPr>
          <p:nvPr/>
        </p:nvSpPr>
        <p:spPr bwMode="auto">
          <a:xfrm>
            <a:off x="350203" y="3817620"/>
            <a:ext cx="1611312" cy="1217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0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Advance token to the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0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nearest Railroad and pay owner Twice the Rental to which he/she is otherwise entitled.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0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If Railroad is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0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UNOWNED, you may buy it from the Bank.</a:t>
            </a:r>
            <a:endParaRPr kumimoji="0" lang="en-US" alt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Text Box 35"/>
          <p:cNvSpPr txBox="1">
            <a:spLocks noChangeArrowheads="1"/>
          </p:cNvSpPr>
          <p:nvPr/>
        </p:nvSpPr>
        <p:spPr bwMode="auto">
          <a:xfrm>
            <a:off x="350203" y="5360670"/>
            <a:ext cx="1611312" cy="1363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05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ADVANCE TOKEN TO NEAREST UTILITY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05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IF UNOWNED you may buy it from the Bank.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05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IF OWNED, throw dice and pay owner a total of ten times the amount thrown.</a:t>
            </a:r>
            <a:endParaRPr kumimoji="0" lang="en-US" alt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Rectangle 36"/>
          <p:cNvSpPr>
            <a:spLocks noChangeArrowheads="1"/>
          </p:cNvSpPr>
          <p:nvPr/>
        </p:nvSpPr>
        <p:spPr bwMode="auto">
          <a:xfrm>
            <a:off x="5692140" y="1834833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Text Box 37"/>
          <p:cNvSpPr txBox="1">
            <a:spLocks noChangeArrowheads="1"/>
          </p:cNvSpPr>
          <p:nvPr/>
        </p:nvSpPr>
        <p:spPr bwMode="auto">
          <a:xfrm>
            <a:off x="5836603" y="2298383"/>
            <a:ext cx="1665287" cy="4714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TAKE A WALK TO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LAST DARK BLUE SPACE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Text Box 38"/>
          <p:cNvSpPr txBox="1">
            <a:spLocks noChangeArrowheads="1"/>
          </p:cNvSpPr>
          <p:nvPr/>
        </p:nvSpPr>
        <p:spPr bwMode="auto">
          <a:xfrm>
            <a:off x="5836603" y="2769870"/>
            <a:ext cx="1606550" cy="5127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ADVANCE TOKEN TO LAST DARK BLUE SPACE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Text Box 39"/>
          <p:cNvSpPr txBox="1">
            <a:spLocks noChangeArrowheads="1"/>
          </p:cNvSpPr>
          <p:nvPr/>
        </p:nvSpPr>
        <p:spPr bwMode="auto">
          <a:xfrm>
            <a:off x="5836603" y="1834833"/>
            <a:ext cx="2185987" cy="342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Text Box 40"/>
          <p:cNvSpPr txBox="1">
            <a:spLocks noChangeArrowheads="1"/>
          </p:cNvSpPr>
          <p:nvPr/>
        </p:nvSpPr>
        <p:spPr bwMode="auto">
          <a:xfrm>
            <a:off x="3093403" y="5433695"/>
            <a:ext cx="1789112" cy="719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SOMETHING BAD HAS HAPPENED TO YOU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PAY EACH PLAYER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$50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Text Box 41"/>
          <p:cNvSpPr txBox="1">
            <a:spLocks noChangeArrowheads="1"/>
          </p:cNvSpPr>
          <p:nvPr/>
        </p:nvSpPr>
        <p:spPr bwMode="auto">
          <a:xfrm>
            <a:off x="5836603" y="5433695"/>
            <a:ext cx="1719262" cy="749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YOU DO SOMETHING GOOD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COLLECT $150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523599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5889172" y="413657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Text Box 3"/>
          <p:cNvSpPr txBox="1">
            <a:spLocks noChangeArrowheads="1"/>
          </p:cNvSpPr>
          <p:nvPr/>
        </p:nvSpPr>
        <p:spPr bwMode="auto">
          <a:xfrm>
            <a:off x="6033635" y="413657"/>
            <a:ext cx="2185987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3145972" y="413657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Text Box 5"/>
          <p:cNvSpPr txBox="1">
            <a:spLocks noChangeArrowheads="1"/>
          </p:cNvSpPr>
          <p:nvPr/>
        </p:nvSpPr>
        <p:spPr bwMode="auto">
          <a:xfrm>
            <a:off x="3290435" y="413657"/>
            <a:ext cx="2185987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402772" y="2013857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Text Box 7"/>
          <p:cNvSpPr txBox="1">
            <a:spLocks noChangeArrowheads="1"/>
          </p:cNvSpPr>
          <p:nvPr/>
        </p:nvSpPr>
        <p:spPr bwMode="auto">
          <a:xfrm>
            <a:off x="547235" y="2013857"/>
            <a:ext cx="2185987" cy="3508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tangle 8"/>
          <p:cNvSpPr>
            <a:spLocks noChangeArrowheads="1"/>
          </p:cNvSpPr>
          <p:nvPr/>
        </p:nvSpPr>
        <p:spPr bwMode="auto">
          <a:xfrm>
            <a:off x="402772" y="413657"/>
            <a:ext cx="27432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Text Box 9"/>
          <p:cNvSpPr txBox="1">
            <a:spLocks noChangeArrowheads="1"/>
          </p:cNvSpPr>
          <p:nvPr/>
        </p:nvSpPr>
        <p:spPr bwMode="auto">
          <a:xfrm>
            <a:off x="547235" y="413657"/>
            <a:ext cx="2185987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entury Schoolbook" panose="02040604050505020304" pitchFamily="18" charset="0"/>
              </a:rPr>
              <a:t>Chance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Text Box 10"/>
          <p:cNvSpPr txBox="1">
            <a:spLocks noChangeArrowheads="1"/>
          </p:cNvSpPr>
          <p:nvPr/>
        </p:nvSpPr>
        <p:spPr bwMode="auto">
          <a:xfrm>
            <a:off x="547235" y="829582"/>
            <a:ext cx="1801812" cy="850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YOU DID SOMETHING BAD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PAY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</a:t>
            </a: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15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" name="Text Box 11"/>
          <p:cNvSpPr txBox="1">
            <a:spLocks noChangeArrowheads="1"/>
          </p:cNvSpPr>
          <p:nvPr/>
        </p:nvSpPr>
        <p:spPr bwMode="auto">
          <a:xfrm>
            <a:off x="3290435" y="829582"/>
            <a:ext cx="1962150" cy="86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YOU DO SOMETHING BAD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GO BACK 3 SPACES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Text Box 12"/>
          <p:cNvSpPr txBox="1">
            <a:spLocks noChangeArrowheads="1"/>
          </p:cNvSpPr>
          <p:nvPr/>
        </p:nvSpPr>
        <p:spPr bwMode="auto">
          <a:xfrm>
            <a:off x="547235" y="2372632"/>
            <a:ext cx="2109787" cy="1063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SOMETHING BAD HAPPENS TO YOUR PROPERTIES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PAY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</a:t>
            </a: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25 PER HOUSE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PAY </a:t>
            </a:r>
            <a:r>
              <a:rPr kumimoji="0" lang="en-US" altLang="en-US" sz="16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$</a:t>
            </a:r>
            <a:r>
              <a:rPr kumimoji="0" lang="en-US" altLang="en-US" sz="14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100 PER HOTEL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" name="Text Box 13"/>
          <p:cNvSpPr txBox="1">
            <a:spLocks noChangeArrowheads="1"/>
          </p:cNvSpPr>
          <p:nvPr/>
        </p:nvSpPr>
        <p:spPr bwMode="auto">
          <a:xfrm>
            <a:off x="6033635" y="759732"/>
            <a:ext cx="1611312" cy="1209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Advance token to the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nearest Railroad and pay owner Twice the Rental to which he/she is otherwise entitled.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If Railroad  is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UNOWNED, you may buy it from the Bank.</a:t>
            </a: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083223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</TotalTime>
  <Words>417</Words>
  <Application>Microsoft Office PowerPoint</Application>
  <PresentationFormat>Custom</PresentationFormat>
  <Paragraphs>116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Century Schoolbook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Jessica Myers</dc:creator>
  <cp:lastModifiedBy>Jessica Myers</cp:lastModifiedBy>
  <cp:revision>1</cp:revision>
  <dcterms:created xsi:type="dcterms:W3CDTF">2020-01-15T23:54:00Z</dcterms:created>
  <dcterms:modified xsi:type="dcterms:W3CDTF">2020-01-15T23:58:49Z</dcterms:modified>
</cp:coreProperties>
</file>

<file path=docProps/thumbnail.jpeg>
</file>